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Spartan" charset="1" panose="000008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Poppins Italics" charset="1" panose="00000500000000000000"/>
      <p:regular r:id="rId21"/>
    </p:embeddedFont>
    <p:embeddedFont>
      <p:font typeface="Poppins Bold Italics" charset="1" panose="00000800000000000000"/>
      <p:regular r:id="rId22"/>
    </p:embeddedFont>
    <p:embeddedFont>
      <p:font typeface="Poppins Semi-Bold" charset="1" panose="000007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" r="0" b="-8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4272" y="6218938"/>
            <a:ext cx="10724163" cy="1210764"/>
            <a:chOff x="0" y="0"/>
            <a:chExt cx="2403342" cy="2713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3342" cy="271339"/>
            </a:xfrm>
            <a:custGeom>
              <a:avLst/>
              <a:gdLst/>
              <a:ahLst/>
              <a:cxnLst/>
              <a:rect r="r" b="b" t="t" l="l"/>
              <a:pathLst>
                <a:path h="271339" w="2403342">
                  <a:moveTo>
                    <a:pt x="20214" y="0"/>
                  </a:moveTo>
                  <a:lnTo>
                    <a:pt x="2383129" y="0"/>
                  </a:lnTo>
                  <a:cubicBezTo>
                    <a:pt x="2394293" y="0"/>
                    <a:pt x="2403342" y="9050"/>
                    <a:pt x="2403342" y="20214"/>
                  </a:cubicBezTo>
                  <a:lnTo>
                    <a:pt x="2403342" y="251125"/>
                  </a:lnTo>
                  <a:cubicBezTo>
                    <a:pt x="2403342" y="262289"/>
                    <a:pt x="2394293" y="271339"/>
                    <a:pt x="2383129" y="271339"/>
                  </a:cubicBezTo>
                  <a:lnTo>
                    <a:pt x="20214" y="271339"/>
                  </a:lnTo>
                  <a:cubicBezTo>
                    <a:pt x="9050" y="271339"/>
                    <a:pt x="0" y="262289"/>
                    <a:pt x="0" y="251125"/>
                  </a:cubicBezTo>
                  <a:lnTo>
                    <a:pt x="0" y="20214"/>
                  </a:lnTo>
                  <a:cubicBezTo>
                    <a:pt x="0" y="9050"/>
                    <a:pt x="9050" y="0"/>
                    <a:pt x="20214" y="0"/>
                  </a:cubicBezTo>
                  <a:close/>
                </a:path>
              </a:pathLst>
            </a:custGeom>
            <a:solidFill>
              <a:srgbClr val="F130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403342" cy="271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8151207" y="1124702"/>
            <a:ext cx="15722463" cy="8433890"/>
            <a:chOff x="0" y="0"/>
            <a:chExt cx="812800" cy="4360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824" y="21417"/>
              <a:ext cx="757153" cy="414587"/>
            </a:xfrm>
            <a:custGeom>
              <a:avLst/>
              <a:gdLst/>
              <a:ahLst/>
              <a:cxnLst/>
              <a:rect r="r" b="b" t="t" l="l"/>
              <a:pathLst>
                <a:path h="414587" w="757153">
                  <a:moveTo>
                    <a:pt x="412150" y="14603"/>
                  </a:moveTo>
                  <a:lnTo>
                    <a:pt x="751402" y="378567"/>
                  </a:lnTo>
                  <a:cubicBezTo>
                    <a:pt x="757215" y="384804"/>
                    <a:pt x="758775" y="393894"/>
                    <a:pt x="755375" y="401713"/>
                  </a:cubicBezTo>
                  <a:cubicBezTo>
                    <a:pt x="751974" y="409531"/>
                    <a:pt x="744261" y="414588"/>
                    <a:pt x="735735" y="414588"/>
                  </a:cubicBezTo>
                  <a:lnTo>
                    <a:pt x="21417" y="414588"/>
                  </a:lnTo>
                  <a:cubicBezTo>
                    <a:pt x="12891" y="414588"/>
                    <a:pt x="5178" y="409531"/>
                    <a:pt x="1777" y="401713"/>
                  </a:cubicBezTo>
                  <a:cubicBezTo>
                    <a:pt x="-1623" y="393894"/>
                    <a:pt x="-63" y="384804"/>
                    <a:pt x="5750" y="378567"/>
                  </a:cubicBezTo>
                  <a:lnTo>
                    <a:pt x="345002" y="14603"/>
                  </a:lnTo>
                  <a:cubicBezTo>
                    <a:pt x="353683" y="5289"/>
                    <a:pt x="365843" y="0"/>
                    <a:pt x="378576" y="0"/>
                  </a:cubicBezTo>
                  <a:cubicBezTo>
                    <a:pt x="391309" y="0"/>
                    <a:pt x="403469" y="5289"/>
                    <a:pt x="412150" y="14603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02431"/>
              <a:ext cx="558800" cy="202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4153575" y="3675664"/>
            <a:ext cx="6211450" cy="3331964"/>
            <a:chOff x="0" y="0"/>
            <a:chExt cx="812800" cy="4360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0427" y="54211"/>
              <a:ext cx="671946" cy="381793"/>
            </a:xfrm>
            <a:custGeom>
              <a:avLst/>
              <a:gdLst/>
              <a:ahLst/>
              <a:cxnLst/>
              <a:rect r="r" b="b" t="t" l="l"/>
              <a:pathLst>
                <a:path h="381793" w="671946">
                  <a:moveTo>
                    <a:pt x="420957" y="36963"/>
                  </a:moveTo>
                  <a:lnTo>
                    <a:pt x="657389" y="290619"/>
                  </a:lnTo>
                  <a:cubicBezTo>
                    <a:pt x="672104" y="306405"/>
                    <a:pt x="676053" y="329415"/>
                    <a:pt x="667446" y="349204"/>
                  </a:cubicBezTo>
                  <a:cubicBezTo>
                    <a:pt x="658839" y="368994"/>
                    <a:pt x="639314" y="381794"/>
                    <a:pt x="617734" y="381794"/>
                  </a:cubicBezTo>
                  <a:lnTo>
                    <a:pt x="54213" y="381794"/>
                  </a:lnTo>
                  <a:cubicBezTo>
                    <a:pt x="32632" y="381794"/>
                    <a:pt x="13107" y="368994"/>
                    <a:pt x="4500" y="349204"/>
                  </a:cubicBezTo>
                  <a:cubicBezTo>
                    <a:pt x="-4107" y="329415"/>
                    <a:pt x="-157" y="306405"/>
                    <a:pt x="14557" y="290619"/>
                  </a:cubicBezTo>
                  <a:lnTo>
                    <a:pt x="250989" y="36963"/>
                  </a:lnTo>
                  <a:cubicBezTo>
                    <a:pt x="272964" y="13388"/>
                    <a:pt x="303744" y="0"/>
                    <a:pt x="335973" y="0"/>
                  </a:cubicBezTo>
                  <a:cubicBezTo>
                    <a:pt x="368202" y="0"/>
                    <a:pt x="398982" y="13388"/>
                    <a:pt x="420957" y="369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202431"/>
              <a:ext cx="558800" cy="202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35583" y="1183074"/>
            <a:ext cx="395538" cy="370611"/>
          </a:xfrm>
          <a:custGeom>
            <a:avLst/>
            <a:gdLst/>
            <a:ahLst/>
            <a:cxnLst/>
            <a:rect r="r" b="b" t="t" l="l"/>
            <a:pathLst>
              <a:path h="370611" w="395538">
                <a:moveTo>
                  <a:pt x="0" y="0"/>
                </a:moveTo>
                <a:lnTo>
                  <a:pt x="395538" y="0"/>
                </a:lnTo>
                <a:lnTo>
                  <a:pt x="395538" y="370611"/>
                </a:lnTo>
                <a:lnTo>
                  <a:pt x="0" y="370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5583" y="3126615"/>
            <a:ext cx="11235096" cy="278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16"/>
              </a:lnSpc>
              <a:spcBef>
                <a:spcPct val="0"/>
              </a:spcBef>
            </a:pPr>
            <a:r>
              <a:rPr lang="en-US" sz="62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DELIVERY RELIABILITY &amp; LOGISTICS COST PERFORMANCE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479817"/>
            <a:ext cx="10724163" cy="59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6"/>
              </a:lnSpc>
            </a:pPr>
            <a:r>
              <a:rPr lang="en-US" sz="329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Third-Party Logistics (3PL) Performance Review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4272" y="8029777"/>
            <a:ext cx="10497654" cy="817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Data Source</a:t>
            </a:r>
            <a:r>
              <a:rPr lang="en-US" sz="2318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: SCMS Delivery History Dataset</a:t>
            </a:r>
          </a:p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Tools</a:t>
            </a:r>
            <a:r>
              <a:rPr lang="en-US" sz="2318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: Excel, Tableau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5953" y="1041107"/>
            <a:ext cx="5861882" cy="55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spc="-62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Prepared by: </a:t>
            </a:r>
            <a:r>
              <a:rPr lang="en-US" sz="3105" spc="-62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Sawandi Kirby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64272" y="2534902"/>
            <a:ext cx="10453020" cy="200139"/>
            <a:chOff x="0" y="0"/>
            <a:chExt cx="2342578" cy="448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42578" cy="44852"/>
            </a:xfrm>
            <a:custGeom>
              <a:avLst/>
              <a:gdLst/>
              <a:ahLst/>
              <a:cxnLst/>
              <a:rect r="r" b="b" t="t" l="l"/>
              <a:pathLst>
                <a:path h="44852" w="2342578">
                  <a:moveTo>
                    <a:pt x="20738" y="0"/>
                  </a:moveTo>
                  <a:lnTo>
                    <a:pt x="2321840" y="0"/>
                  </a:lnTo>
                  <a:cubicBezTo>
                    <a:pt x="2327340" y="0"/>
                    <a:pt x="2332615" y="2185"/>
                    <a:pt x="2336504" y="6074"/>
                  </a:cubicBezTo>
                  <a:cubicBezTo>
                    <a:pt x="2340393" y="9963"/>
                    <a:pt x="2342578" y="15238"/>
                    <a:pt x="2342578" y="20738"/>
                  </a:cubicBezTo>
                  <a:lnTo>
                    <a:pt x="2342578" y="24114"/>
                  </a:lnTo>
                  <a:cubicBezTo>
                    <a:pt x="2342578" y="35568"/>
                    <a:pt x="2333293" y="44852"/>
                    <a:pt x="2321840" y="44852"/>
                  </a:cubicBezTo>
                  <a:lnTo>
                    <a:pt x="20738" y="44852"/>
                  </a:lnTo>
                  <a:cubicBezTo>
                    <a:pt x="9285" y="44852"/>
                    <a:pt x="0" y="35568"/>
                    <a:pt x="0" y="24114"/>
                  </a:cubicBezTo>
                  <a:lnTo>
                    <a:pt x="0" y="20738"/>
                  </a:lnTo>
                  <a:cubicBezTo>
                    <a:pt x="0" y="9285"/>
                    <a:pt x="9285" y="0"/>
                    <a:pt x="20738" y="0"/>
                  </a:cubicBezTo>
                  <a:close/>
                </a:path>
              </a:pathLst>
            </a:custGeom>
            <a:solidFill>
              <a:srgbClr val="F1302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342578" cy="44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14387" y="2520315"/>
            <a:ext cx="4744913" cy="9189649"/>
            <a:chOff x="0" y="0"/>
            <a:chExt cx="735111" cy="14237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5111" cy="1423717"/>
            </a:xfrm>
            <a:custGeom>
              <a:avLst/>
              <a:gdLst/>
              <a:ahLst/>
              <a:cxnLst/>
              <a:rect r="r" b="b" t="t" l="l"/>
              <a:pathLst>
                <a:path h="1423717" w="735111">
                  <a:moveTo>
                    <a:pt x="37527" y="0"/>
                  </a:moveTo>
                  <a:lnTo>
                    <a:pt x="697584" y="0"/>
                  </a:lnTo>
                  <a:cubicBezTo>
                    <a:pt x="718310" y="0"/>
                    <a:pt x="735111" y="16802"/>
                    <a:pt x="735111" y="37527"/>
                  </a:cubicBezTo>
                  <a:lnTo>
                    <a:pt x="735111" y="1386190"/>
                  </a:lnTo>
                  <a:cubicBezTo>
                    <a:pt x="735111" y="1396143"/>
                    <a:pt x="731157" y="1405688"/>
                    <a:pt x="724120" y="1412726"/>
                  </a:cubicBezTo>
                  <a:cubicBezTo>
                    <a:pt x="717082" y="1419763"/>
                    <a:pt x="707537" y="1423717"/>
                    <a:pt x="697584" y="1423717"/>
                  </a:cubicBezTo>
                  <a:lnTo>
                    <a:pt x="37527" y="1423717"/>
                  </a:lnTo>
                  <a:cubicBezTo>
                    <a:pt x="27575" y="1423717"/>
                    <a:pt x="18029" y="1419763"/>
                    <a:pt x="10992" y="1412726"/>
                  </a:cubicBezTo>
                  <a:cubicBezTo>
                    <a:pt x="3954" y="1405688"/>
                    <a:pt x="0" y="1396143"/>
                    <a:pt x="0" y="1386190"/>
                  </a:cubicBezTo>
                  <a:lnTo>
                    <a:pt x="0" y="37527"/>
                  </a:lnTo>
                  <a:cubicBezTo>
                    <a:pt x="0" y="27575"/>
                    <a:pt x="3954" y="18029"/>
                    <a:pt x="10992" y="10992"/>
                  </a:cubicBezTo>
                  <a:cubicBezTo>
                    <a:pt x="18029" y="3954"/>
                    <a:pt x="27575" y="0"/>
                    <a:pt x="37527" y="0"/>
                  </a:cubicBezTo>
                  <a:close/>
                </a:path>
              </a:pathLst>
            </a:custGeom>
            <a:blipFill>
              <a:blip r:embed="rId2"/>
              <a:stretch>
                <a:fillRect l="-95255" t="0" r="-9525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583833" y="2520315"/>
            <a:ext cx="4744913" cy="3667314"/>
            <a:chOff x="0" y="0"/>
            <a:chExt cx="735111" cy="5681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5111" cy="568163"/>
            </a:xfrm>
            <a:custGeom>
              <a:avLst/>
              <a:gdLst/>
              <a:ahLst/>
              <a:cxnLst/>
              <a:rect r="r" b="b" t="t" l="l"/>
              <a:pathLst>
                <a:path h="568163" w="735111">
                  <a:moveTo>
                    <a:pt x="37527" y="0"/>
                  </a:moveTo>
                  <a:lnTo>
                    <a:pt x="697584" y="0"/>
                  </a:lnTo>
                  <a:cubicBezTo>
                    <a:pt x="718310" y="0"/>
                    <a:pt x="735111" y="16802"/>
                    <a:pt x="735111" y="37527"/>
                  </a:cubicBezTo>
                  <a:lnTo>
                    <a:pt x="735111" y="530636"/>
                  </a:lnTo>
                  <a:cubicBezTo>
                    <a:pt x="735111" y="540588"/>
                    <a:pt x="731157" y="550134"/>
                    <a:pt x="724120" y="557171"/>
                  </a:cubicBezTo>
                  <a:cubicBezTo>
                    <a:pt x="717082" y="564209"/>
                    <a:pt x="707537" y="568163"/>
                    <a:pt x="697584" y="568163"/>
                  </a:cubicBezTo>
                  <a:lnTo>
                    <a:pt x="37527" y="568163"/>
                  </a:lnTo>
                  <a:cubicBezTo>
                    <a:pt x="16802" y="568163"/>
                    <a:pt x="0" y="551361"/>
                    <a:pt x="0" y="530636"/>
                  </a:cubicBezTo>
                  <a:lnTo>
                    <a:pt x="0" y="37527"/>
                  </a:lnTo>
                  <a:cubicBezTo>
                    <a:pt x="0" y="27575"/>
                    <a:pt x="3954" y="18029"/>
                    <a:pt x="10992" y="10992"/>
                  </a:cubicBezTo>
                  <a:cubicBezTo>
                    <a:pt x="18029" y="3954"/>
                    <a:pt x="27575" y="0"/>
                    <a:pt x="3752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4691" r="0" b="-1469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583833" y="6619686"/>
            <a:ext cx="4744913" cy="2638614"/>
            <a:chOff x="0" y="0"/>
            <a:chExt cx="735111" cy="408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5111" cy="408790"/>
            </a:xfrm>
            <a:custGeom>
              <a:avLst/>
              <a:gdLst/>
              <a:ahLst/>
              <a:cxnLst/>
              <a:rect r="r" b="b" t="t" l="l"/>
              <a:pathLst>
                <a:path h="408790" w="735111">
                  <a:moveTo>
                    <a:pt x="37527" y="0"/>
                  </a:moveTo>
                  <a:lnTo>
                    <a:pt x="697584" y="0"/>
                  </a:lnTo>
                  <a:cubicBezTo>
                    <a:pt x="718310" y="0"/>
                    <a:pt x="735111" y="16802"/>
                    <a:pt x="735111" y="37527"/>
                  </a:cubicBezTo>
                  <a:lnTo>
                    <a:pt x="735111" y="371263"/>
                  </a:lnTo>
                  <a:cubicBezTo>
                    <a:pt x="735111" y="381216"/>
                    <a:pt x="731157" y="390761"/>
                    <a:pt x="724120" y="397799"/>
                  </a:cubicBezTo>
                  <a:cubicBezTo>
                    <a:pt x="717082" y="404837"/>
                    <a:pt x="707537" y="408790"/>
                    <a:pt x="697584" y="408790"/>
                  </a:cubicBezTo>
                  <a:lnTo>
                    <a:pt x="37527" y="408790"/>
                  </a:lnTo>
                  <a:cubicBezTo>
                    <a:pt x="16802" y="408790"/>
                    <a:pt x="0" y="391989"/>
                    <a:pt x="0" y="371263"/>
                  </a:cubicBezTo>
                  <a:lnTo>
                    <a:pt x="0" y="37527"/>
                  </a:lnTo>
                  <a:cubicBezTo>
                    <a:pt x="0" y="27575"/>
                    <a:pt x="3954" y="18029"/>
                    <a:pt x="10992" y="10992"/>
                  </a:cubicBezTo>
                  <a:cubicBezTo>
                    <a:pt x="18029" y="3954"/>
                    <a:pt x="27575" y="0"/>
                    <a:pt x="3752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7434" r="0" b="-1743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64984" y="1057275"/>
            <a:ext cx="15558032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24" y="3640455"/>
            <a:ext cx="6666234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Use air freight selectively for: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Time-critical shipments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High-impact delivery lanes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Review RDC processes to address reliability gaps</a:t>
            </a:r>
          </a:p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- </a:t>
            </a: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Prioritize intervention in high-volume, low-performance countries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86246"/>
            <a:ext cx="15894316" cy="5972054"/>
            <a:chOff x="0" y="0"/>
            <a:chExt cx="3435038" cy="1290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5033" cy="1290665"/>
            </a:xfrm>
            <a:custGeom>
              <a:avLst/>
              <a:gdLst/>
              <a:ahLst/>
              <a:cxnLst/>
              <a:rect r="r" b="b" t="t" l="l"/>
              <a:pathLst>
                <a:path h="1290665" w="3435033">
                  <a:moveTo>
                    <a:pt x="0" y="83985"/>
                  </a:moveTo>
                  <a:lnTo>
                    <a:pt x="0" y="1206680"/>
                  </a:lnTo>
                  <a:cubicBezTo>
                    <a:pt x="0" y="1253063"/>
                    <a:pt x="37601" y="1290665"/>
                    <a:pt x="83985" y="1290665"/>
                  </a:cubicBezTo>
                  <a:lnTo>
                    <a:pt x="508762" y="1290665"/>
                  </a:lnTo>
                  <a:cubicBezTo>
                    <a:pt x="531036" y="1290665"/>
                    <a:pt x="552399" y="1281817"/>
                    <a:pt x="568149" y="1266066"/>
                  </a:cubicBezTo>
                  <a:cubicBezTo>
                    <a:pt x="583899" y="1250316"/>
                    <a:pt x="592747" y="1228954"/>
                    <a:pt x="592747" y="1206680"/>
                  </a:cubicBezTo>
                  <a:lnTo>
                    <a:pt x="592747" y="1039619"/>
                  </a:lnTo>
                  <a:cubicBezTo>
                    <a:pt x="592748" y="993235"/>
                    <a:pt x="630350" y="955634"/>
                    <a:pt x="676733" y="955634"/>
                  </a:cubicBezTo>
                  <a:lnTo>
                    <a:pt x="955471" y="955634"/>
                  </a:lnTo>
                  <a:cubicBezTo>
                    <a:pt x="977745" y="955634"/>
                    <a:pt x="999107" y="946786"/>
                    <a:pt x="1014858" y="931035"/>
                  </a:cubicBezTo>
                  <a:cubicBezTo>
                    <a:pt x="1030608" y="915285"/>
                    <a:pt x="1039457" y="893923"/>
                    <a:pt x="1039457" y="871649"/>
                  </a:cubicBezTo>
                  <a:lnTo>
                    <a:pt x="1039457" y="670227"/>
                  </a:lnTo>
                  <a:cubicBezTo>
                    <a:pt x="1039457" y="647952"/>
                    <a:pt x="1048305" y="626590"/>
                    <a:pt x="1064055" y="610840"/>
                  </a:cubicBezTo>
                  <a:cubicBezTo>
                    <a:pt x="1079806" y="595089"/>
                    <a:pt x="1101168" y="586241"/>
                    <a:pt x="1123442" y="586241"/>
                  </a:cubicBezTo>
                  <a:lnTo>
                    <a:pt x="3351048" y="586241"/>
                  </a:lnTo>
                  <a:cubicBezTo>
                    <a:pt x="3373323" y="586241"/>
                    <a:pt x="3394685" y="577393"/>
                    <a:pt x="3410435" y="561642"/>
                  </a:cubicBezTo>
                  <a:cubicBezTo>
                    <a:pt x="3426185" y="545892"/>
                    <a:pt x="3435034" y="524530"/>
                    <a:pt x="3435033" y="502255"/>
                  </a:cubicBezTo>
                  <a:lnTo>
                    <a:pt x="3435033" y="83985"/>
                  </a:lnTo>
                  <a:cubicBezTo>
                    <a:pt x="3435033" y="37601"/>
                    <a:pt x="3397432" y="0"/>
                    <a:pt x="3351048" y="0"/>
                  </a:cubicBezTo>
                  <a:lnTo>
                    <a:pt x="83985" y="0"/>
                  </a:lnTo>
                  <a:cubicBezTo>
                    <a:pt x="37602" y="1"/>
                    <a:pt x="1" y="37602"/>
                    <a:pt x="0" y="83985"/>
                  </a:cubicBezTo>
                  <a:close/>
                </a:path>
              </a:pathLst>
            </a:custGeom>
            <a:blipFill>
              <a:blip r:embed="rId2"/>
              <a:stretch>
                <a:fillRect l="0" t="-49925" r="0" b="-4992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057900" y="6272273"/>
            <a:ext cx="10865116" cy="1543050"/>
            <a:chOff x="0" y="0"/>
            <a:chExt cx="2861594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61594" cy="406400"/>
            </a:xfrm>
            <a:custGeom>
              <a:avLst/>
              <a:gdLst/>
              <a:ahLst/>
              <a:cxnLst/>
              <a:rect r="r" b="b" t="t" l="l"/>
              <a:pathLst>
                <a:path h="406400" w="2861594">
                  <a:moveTo>
                    <a:pt x="20664" y="0"/>
                  </a:moveTo>
                  <a:lnTo>
                    <a:pt x="2840930" y="0"/>
                  </a:lnTo>
                  <a:cubicBezTo>
                    <a:pt x="2846411" y="0"/>
                    <a:pt x="2851667" y="2177"/>
                    <a:pt x="2855542" y="6052"/>
                  </a:cubicBezTo>
                  <a:cubicBezTo>
                    <a:pt x="2859417" y="9928"/>
                    <a:pt x="2861594" y="15183"/>
                    <a:pt x="2861594" y="20664"/>
                  </a:cubicBezTo>
                  <a:lnTo>
                    <a:pt x="2861594" y="385736"/>
                  </a:lnTo>
                  <a:cubicBezTo>
                    <a:pt x="2861594" y="397148"/>
                    <a:pt x="2852343" y="406400"/>
                    <a:pt x="2840930" y="406400"/>
                  </a:cubicBezTo>
                  <a:lnTo>
                    <a:pt x="20664" y="406400"/>
                  </a:lnTo>
                  <a:cubicBezTo>
                    <a:pt x="9252" y="406400"/>
                    <a:pt x="0" y="397148"/>
                    <a:pt x="0" y="385736"/>
                  </a:cubicBezTo>
                  <a:lnTo>
                    <a:pt x="0" y="20664"/>
                  </a:lnTo>
                  <a:cubicBezTo>
                    <a:pt x="0" y="9252"/>
                    <a:pt x="9252" y="0"/>
                    <a:pt x="20664" y="0"/>
                  </a:cubicBezTo>
                  <a:close/>
                </a:path>
              </a:pathLst>
            </a:custGeom>
            <a:solidFill>
              <a:srgbClr val="F1302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86159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64984" y="1057275"/>
            <a:ext cx="15558032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Next Steps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056195" y="8027117"/>
            <a:ext cx="12866821" cy="1722925"/>
            <a:chOff x="0" y="0"/>
            <a:chExt cx="3388792" cy="4537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88792" cy="453775"/>
            </a:xfrm>
            <a:custGeom>
              <a:avLst/>
              <a:gdLst/>
              <a:ahLst/>
              <a:cxnLst/>
              <a:rect r="r" b="b" t="t" l="l"/>
              <a:pathLst>
                <a:path h="453775" w="3388792">
                  <a:moveTo>
                    <a:pt x="17449" y="0"/>
                  </a:moveTo>
                  <a:lnTo>
                    <a:pt x="3371343" y="0"/>
                  </a:lnTo>
                  <a:cubicBezTo>
                    <a:pt x="3375971" y="0"/>
                    <a:pt x="3380409" y="1838"/>
                    <a:pt x="3383681" y="5111"/>
                  </a:cubicBezTo>
                  <a:cubicBezTo>
                    <a:pt x="3386954" y="8383"/>
                    <a:pt x="3388792" y="12821"/>
                    <a:pt x="3388792" y="17449"/>
                  </a:cubicBezTo>
                  <a:lnTo>
                    <a:pt x="3388792" y="436325"/>
                  </a:lnTo>
                  <a:cubicBezTo>
                    <a:pt x="3388792" y="440953"/>
                    <a:pt x="3386954" y="445391"/>
                    <a:pt x="3383681" y="448664"/>
                  </a:cubicBezTo>
                  <a:cubicBezTo>
                    <a:pt x="3380409" y="451936"/>
                    <a:pt x="3375971" y="453775"/>
                    <a:pt x="3371343" y="453775"/>
                  </a:cubicBezTo>
                  <a:lnTo>
                    <a:pt x="17449" y="453775"/>
                  </a:lnTo>
                  <a:cubicBezTo>
                    <a:pt x="12821" y="453775"/>
                    <a:pt x="8383" y="451936"/>
                    <a:pt x="5111" y="448664"/>
                  </a:cubicBezTo>
                  <a:cubicBezTo>
                    <a:pt x="1838" y="445391"/>
                    <a:pt x="0" y="440953"/>
                    <a:pt x="0" y="436325"/>
                  </a:cubicBezTo>
                  <a:lnTo>
                    <a:pt x="0" y="17449"/>
                  </a:lnTo>
                  <a:cubicBezTo>
                    <a:pt x="0" y="12821"/>
                    <a:pt x="1838" y="8383"/>
                    <a:pt x="5111" y="5111"/>
                  </a:cubicBezTo>
                  <a:cubicBezTo>
                    <a:pt x="8383" y="1838"/>
                    <a:pt x="12821" y="0"/>
                    <a:pt x="17449" y="0"/>
                  </a:cubicBezTo>
                  <a:close/>
                </a:path>
              </a:pathLst>
            </a:custGeom>
            <a:solidFill>
              <a:srgbClr val="F130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3388792" cy="45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580257" y="6384091"/>
            <a:ext cx="9820403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Short-Term: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Deep-dive into RDC operational workflows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root causes of delay by country and vendor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4998" y="8186877"/>
            <a:ext cx="11469215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Medium-Term: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lane-based shipment mode strategies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Balance cost targets with service-level expectations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30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1029" y="4117375"/>
            <a:ext cx="8382981" cy="6618776"/>
            <a:chOff x="0" y="0"/>
            <a:chExt cx="3037785" cy="23984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37786" cy="2398481"/>
            </a:xfrm>
            <a:custGeom>
              <a:avLst/>
              <a:gdLst/>
              <a:ahLst/>
              <a:cxnLst/>
              <a:rect r="r" b="b" t="t" l="l"/>
              <a:pathLst>
                <a:path h="2398481" w="3037786">
                  <a:moveTo>
                    <a:pt x="2038190" y="1724263"/>
                  </a:moveTo>
                  <a:lnTo>
                    <a:pt x="2038190" y="135151"/>
                  </a:lnTo>
                  <a:cubicBezTo>
                    <a:pt x="2038190" y="99307"/>
                    <a:pt x="2023951" y="64930"/>
                    <a:pt x="1998605" y="39585"/>
                  </a:cubicBezTo>
                  <a:cubicBezTo>
                    <a:pt x="1973260" y="14239"/>
                    <a:pt x="1938883" y="0"/>
                    <a:pt x="1903039" y="0"/>
                  </a:cubicBezTo>
                  <a:lnTo>
                    <a:pt x="135151" y="0"/>
                  </a:lnTo>
                  <a:cubicBezTo>
                    <a:pt x="60509" y="0"/>
                    <a:pt x="0" y="60509"/>
                    <a:pt x="0" y="135151"/>
                  </a:cubicBezTo>
                  <a:lnTo>
                    <a:pt x="0" y="1456514"/>
                  </a:lnTo>
                  <a:cubicBezTo>
                    <a:pt x="1" y="1531156"/>
                    <a:pt x="60510" y="1591664"/>
                    <a:pt x="135151" y="1591664"/>
                  </a:cubicBezTo>
                  <a:lnTo>
                    <a:pt x="246838" y="1591664"/>
                  </a:lnTo>
                  <a:cubicBezTo>
                    <a:pt x="282683" y="1591664"/>
                    <a:pt x="317059" y="1605903"/>
                    <a:pt x="342404" y="1631249"/>
                  </a:cubicBezTo>
                  <a:cubicBezTo>
                    <a:pt x="367750" y="1656595"/>
                    <a:pt x="381988" y="1690971"/>
                    <a:pt x="381988" y="1726815"/>
                  </a:cubicBezTo>
                  <a:lnTo>
                    <a:pt x="381988" y="2263330"/>
                  </a:lnTo>
                  <a:cubicBezTo>
                    <a:pt x="381988" y="2299175"/>
                    <a:pt x="396228" y="2333552"/>
                    <a:pt x="421575" y="2358898"/>
                  </a:cubicBezTo>
                  <a:cubicBezTo>
                    <a:pt x="446921" y="2384244"/>
                    <a:pt x="481299" y="2398482"/>
                    <a:pt x="517144" y="2398481"/>
                  </a:cubicBezTo>
                  <a:lnTo>
                    <a:pt x="2902635" y="2398481"/>
                  </a:lnTo>
                  <a:cubicBezTo>
                    <a:pt x="2938479" y="2398481"/>
                    <a:pt x="2972855" y="2384242"/>
                    <a:pt x="2998201" y="2358896"/>
                  </a:cubicBezTo>
                  <a:cubicBezTo>
                    <a:pt x="3023546" y="2333551"/>
                    <a:pt x="3037786" y="2299174"/>
                    <a:pt x="3037786" y="2263330"/>
                  </a:cubicBezTo>
                  <a:lnTo>
                    <a:pt x="3037786" y="1994564"/>
                  </a:lnTo>
                  <a:cubicBezTo>
                    <a:pt x="3037786" y="1958720"/>
                    <a:pt x="3023546" y="1924343"/>
                    <a:pt x="2998201" y="1898998"/>
                  </a:cubicBezTo>
                  <a:cubicBezTo>
                    <a:pt x="2972855" y="1873652"/>
                    <a:pt x="2938479" y="1859413"/>
                    <a:pt x="2902635" y="1859413"/>
                  </a:cubicBezTo>
                  <a:lnTo>
                    <a:pt x="2173340" y="1859413"/>
                  </a:lnTo>
                  <a:cubicBezTo>
                    <a:pt x="2137496" y="1859413"/>
                    <a:pt x="2103120" y="1845175"/>
                    <a:pt x="2077774" y="1819829"/>
                  </a:cubicBezTo>
                  <a:cubicBezTo>
                    <a:pt x="2052429" y="1794483"/>
                    <a:pt x="2038190" y="1760107"/>
                    <a:pt x="2038190" y="1724263"/>
                  </a:cubicBezTo>
                  <a:close/>
                </a:path>
              </a:pathLst>
            </a:custGeom>
            <a:blipFill>
              <a:blip r:embed="rId2"/>
              <a:stretch>
                <a:fillRect l="0" t="-10909" r="0" b="-1090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80903" y="4117375"/>
            <a:ext cx="11794639" cy="4708034"/>
            <a:chOff x="0" y="0"/>
            <a:chExt cx="3106407" cy="1239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06407" cy="1239976"/>
            </a:xfrm>
            <a:custGeom>
              <a:avLst/>
              <a:gdLst/>
              <a:ahLst/>
              <a:cxnLst/>
              <a:rect r="r" b="b" t="t" l="l"/>
              <a:pathLst>
                <a:path h="1239976" w="3106407">
                  <a:moveTo>
                    <a:pt x="33476" y="0"/>
                  </a:moveTo>
                  <a:lnTo>
                    <a:pt x="3072931" y="0"/>
                  </a:lnTo>
                  <a:cubicBezTo>
                    <a:pt x="3081809" y="0"/>
                    <a:pt x="3090324" y="3527"/>
                    <a:pt x="3096602" y="9805"/>
                  </a:cubicBezTo>
                  <a:cubicBezTo>
                    <a:pt x="3102880" y="16083"/>
                    <a:pt x="3106407" y="24598"/>
                    <a:pt x="3106407" y="33476"/>
                  </a:cubicBezTo>
                  <a:lnTo>
                    <a:pt x="3106407" y="1206500"/>
                  </a:lnTo>
                  <a:cubicBezTo>
                    <a:pt x="3106407" y="1224988"/>
                    <a:pt x="3091419" y="1239976"/>
                    <a:pt x="3072931" y="1239976"/>
                  </a:cubicBezTo>
                  <a:lnTo>
                    <a:pt x="33476" y="1239976"/>
                  </a:lnTo>
                  <a:cubicBezTo>
                    <a:pt x="14988" y="1239976"/>
                    <a:pt x="0" y="1224988"/>
                    <a:pt x="0" y="1206500"/>
                  </a:cubicBezTo>
                  <a:lnTo>
                    <a:pt x="0" y="33476"/>
                  </a:lnTo>
                  <a:cubicBezTo>
                    <a:pt x="0" y="14988"/>
                    <a:pt x="14988" y="0"/>
                    <a:pt x="334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3106407" cy="123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311500" y="1075417"/>
            <a:ext cx="395538" cy="370611"/>
          </a:xfrm>
          <a:custGeom>
            <a:avLst/>
            <a:gdLst/>
            <a:ahLst/>
            <a:cxnLst/>
            <a:rect r="r" b="b" t="t" l="l"/>
            <a:pathLst>
              <a:path h="370611" w="395538">
                <a:moveTo>
                  <a:pt x="0" y="0"/>
                </a:moveTo>
                <a:lnTo>
                  <a:pt x="395538" y="0"/>
                </a:lnTo>
                <a:lnTo>
                  <a:pt x="395538" y="370611"/>
                </a:lnTo>
                <a:lnTo>
                  <a:pt x="0" y="370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67252" y="6437021"/>
            <a:ext cx="508356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400" spc="-60">
                <a:solidFill>
                  <a:srgbClr val="DF4105"/>
                </a:solidFill>
                <a:latin typeface="Poppins Bold"/>
                <a:ea typeface="Poppins Bold"/>
                <a:cs typeface="Poppins Bold"/>
                <a:sym typeface="Poppins Bold"/>
              </a:rPr>
              <a:t>Linkedin.com/in/sawandi-kirby-7aa985208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447600" y="7392315"/>
            <a:ext cx="538677" cy="538677"/>
          </a:xfrm>
          <a:custGeom>
            <a:avLst/>
            <a:gdLst/>
            <a:ahLst/>
            <a:cxnLst/>
            <a:rect r="r" b="b" t="t" l="l"/>
            <a:pathLst>
              <a:path h="538677" w="538677">
                <a:moveTo>
                  <a:pt x="0" y="0"/>
                </a:moveTo>
                <a:lnTo>
                  <a:pt x="538677" y="0"/>
                </a:lnTo>
                <a:lnTo>
                  <a:pt x="538677" y="538678"/>
                </a:lnTo>
                <a:lnTo>
                  <a:pt x="0" y="538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85127" y="7357771"/>
            <a:ext cx="573221" cy="573221"/>
          </a:xfrm>
          <a:custGeom>
            <a:avLst/>
            <a:gdLst/>
            <a:ahLst/>
            <a:cxnLst/>
            <a:rect r="r" b="b" t="t" l="l"/>
            <a:pathLst>
              <a:path h="573221" w="573221">
                <a:moveTo>
                  <a:pt x="0" y="0"/>
                </a:moveTo>
                <a:lnTo>
                  <a:pt x="573222" y="0"/>
                </a:lnTo>
                <a:lnTo>
                  <a:pt x="573222" y="573222"/>
                </a:lnTo>
                <a:lnTo>
                  <a:pt x="0" y="573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3173" y="1729024"/>
            <a:ext cx="15701653" cy="256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233"/>
              </a:lnSpc>
              <a:spcBef>
                <a:spcPct val="0"/>
              </a:spcBef>
            </a:pPr>
            <a:r>
              <a:rPr lang="en-US" sz="171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81869" y="933450"/>
            <a:ext cx="5194631" cy="55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spc="-6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Sawandi Kirby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67252" y="7415909"/>
            <a:ext cx="488212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400" spc="-60">
                <a:solidFill>
                  <a:srgbClr val="DF4105"/>
                </a:solidFill>
                <a:latin typeface="Poppins Bold"/>
                <a:ea typeface="Poppins Bold"/>
                <a:cs typeface="Poppins Bold"/>
                <a:sym typeface="Poppins Bold"/>
              </a:rPr>
              <a:t>Skirby@visualdreamland.com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82590" y="6572820"/>
            <a:ext cx="64147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400" spc="-60">
                <a:solidFill>
                  <a:srgbClr val="DF4105"/>
                </a:solidFill>
                <a:latin typeface="Poppins Bold"/>
                <a:ea typeface="Poppins Bold"/>
                <a:cs typeface="Poppins Bold"/>
                <a:sym typeface="Poppins Bold"/>
              </a:rPr>
              <a:t>Github.com/visualkirby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82590" y="7374299"/>
            <a:ext cx="64147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400" spc="-60">
                <a:solidFill>
                  <a:srgbClr val="DF4105"/>
                </a:solidFill>
                <a:latin typeface="Poppins Bold"/>
                <a:ea typeface="Poppins Bold"/>
                <a:cs typeface="Poppins Bold"/>
                <a:sym typeface="Poppins Bold"/>
              </a:rPr>
              <a:t>Kaggle.com/sawandikirby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6300" y="4616970"/>
            <a:ext cx="6575013" cy="107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2"/>
              </a:lnSpc>
              <a:spcBef>
                <a:spcPct val="0"/>
              </a:spcBef>
            </a:pPr>
            <a:r>
              <a:rPr lang="en-US" sz="7180">
                <a:solidFill>
                  <a:srgbClr val="DF410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CONTACTS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413056" y="6503696"/>
            <a:ext cx="573221" cy="573221"/>
          </a:xfrm>
          <a:custGeom>
            <a:avLst/>
            <a:gdLst/>
            <a:ahLst/>
            <a:cxnLst/>
            <a:rect r="r" b="b" t="t" l="l"/>
            <a:pathLst>
              <a:path h="573221" w="573221">
                <a:moveTo>
                  <a:pt x="0" y="0"/>
                </a:moveTo>
                <a:lnTo>
                  <a:pt x="573221" y="0"/>
                </a:lnTo>
                <a:lnTo>
                  <a:pt x="573221" y="573222"/>
                </a:lnTo>
                <a:lnTo>
                  <a:pt x="0" y="573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585127" y="6584525"/>
            <a:ext cx="573221" cy="573221"/>
          </a:xfrm>
          <a:custGeom>
            <a:avLst/>
            <a:gdLst/>
            <a:ahLst/>
            <a:cxnLst/>
            <a:rect r="r" b="b" t="t" l="l"/>
            <a:pathLst>
              <a:path h="573221" w="573221">
                <a:moveTo>
                  <a:pt x="0" y="0"/>
                </a:moveTo>
                <a:lnTo>
                  <a:pt x="573222" y="0"/>
                </a:lnTo>
                <a:lnTo>
                  <a:pt x="573222" y="573221"/>
                </a:lnTo>
                <a:lnTo>
                  <a:pt x="0" y="5732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6773" y="-2826432"/>
            <a:ext cx="21101530" cy="6291851"/>
          </a:xfrm>
          <a:custGeom>
            <a:avLst/>
            <a:gdLst/>
            <a:ahLst/>
            <a:cxnLst/>
            <a:rect r="r" b="b" t="t" l="l"/>
            <a:pathLst>
              <a:path h="6291851" w="21101530">
                <a:moveTo>
                  <a:pt x="0" y="0"/>
                </a:moveTo>
                <a:lnTo>
                  <a:pt x="21101531" y="0"/>
                </a:lnTo>
                <a:lnTo>
                  <a:pt x="21101531" y="6291850"/>
                </a:lnTo>
                <a:lnTo>
                  <a:pt x="0" y="6291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160" r="0" b="-843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90340" y="3674968"/>
            <a:ext cx="9334418" cy="2392159"/>
            <a:chOff x="0" y="0"/>
            <a:chExt cx="2585721" cy="662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5721" cy="662650"/>
            </a:xfrm>
            <a:custGeom>
              <a:avLst/>
              <a:gdLst/>
              <a:ahLst/>
              <a:cxnLst/>
              <a:rect r="r" b="b" t="t" l="l"/>
              <a:pathLst>
                <a:path h="662650" w="2585721">
                  <a:moveTo>
                    <a:pt x="19076" y="0"/>
                  </a:moveTo>
                  <a:lnTo>
                    <a:pt x="2566645" y="0"/>
                  </a:lnTo>
                  <a:cubicBezTo>
                    <a:pt x="2571704" y="0"/>
                    <a:pt x="2576556" y="2010"/>
                    <a:pt x="2580134" y="5587"/>
                  </a:cubicBezTo>
                  <a:cubicBezTo>
                    <a:pt x="2583711" y="9165"/>
                    <a:pt x="2585721" y="14017"/>
                    <a:pt x="2585721" y="19076"/>
                  </a:cubicBezTo>
                  <a:lnTo>
                    <a:pt x="2585721" y="643574"/>
                  </a:lnTo>
                  <a:cubicBezTo>
                    <a:pt x="2585721" y="648634"/>
                    <a:pt x="2583711" y="653486"/>
                    <a:pt x="2580134" y="657063"/>
                  </a:cubicBezTo>
                  <a:cubicBezTo>
                    <a:pt x="2576556" y="660641"/>
                    <a:pt x="2571704" y="662650"/>
                    <a:pt x="2566645" y="662650"/>
                  </a:cubicBezTo>
                  <a:lnTo>
                    <a:pt x="19076" y="662650"/>
                  </a:lnTo>
                  <a:cubicBezTo>
                    <a:pt x="8541" y="662650"/>
                    <a:pt x="0" y="654110"/>
                    <a:pt x="0" y="643574"/>
                  </a:cubicBezTo>
                  <a:lnTo>
                    <a:pt x="0" y="19076"/>
                  </a:lnTo>
                  <a:cubicBezTo>
                    <a:pt x="0" y="14017"/>
                    <a:pt x="2010" y="9165"/>
                    <a:pt x="5587" y="5587"/>
                  </a:cubicBezTo>
                  <a:cubicBezTo>
                    <a:pt x="9165" y="2010"/>
                    <a:pt x="14017" y="0"/>
                    <a:pt x="1907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4366" r="0" b="-3024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690340" y="6571753"/>
            <a:ext cx="9334418" cy="2392159"/>
            <a:chOff x="0" y="0"/>
            <a:chExt cx="2585721" cy="662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5721" cy="662650"/>
            </a:xfrm>
            <a:custGeom>
              <a:avLst/>
              <a:gdLst/>
              <a:ahLst/>
              <a:cxnLst/>
              <a:rect r="r" b="b" t="t" l="l"/>
              <a:pathLst>
                <a:path h="662650" w="2585721">
                  <a:moveTo>
                    <a:pt x="19076" y="0"/>
                  </a:moveTo>
                  <a:lnTo>
                    <a:pt x="2566645" y="0"/>
                  </a:lnTo>
                  <a:cubicBezTo>
                    <a:pt x="2571704" y="0"/>
                    <a:pt x="2576556" y="2010"/>
                    <a:pt x="2580134" y="5587"/>
                  </a:cubicBezTo>
                  <a:cubicBezTo>
                    <a:pt x="2583711" y="9165"/>
                    <a:pt x="2585721" y="14017"/>
                    <a:pt x="2585721" y="19076"/>
                  </a:cubicBezTo>
                  <a:lnTo>
                    <a:pt x="2585721" y="643574"/>
                  </a:lnTo>
                  <a:cubicBezTo>
                    <a:pt x="2585721" y="648634"/>
                    <a:pt x="2583711" y="653486"/>
                    <a:pt x="2580134" y="657063"/>
                  </a:cubicBezTo>
                  <a:cubicBezTo>
                    <a:pt x="2576556" y="660641"/>
                    <a:pt x="2571704" y="662650"/>
                    <a:pt x="2566645" y="662650"/>
                  </a:cubicBezTo>
                  <a:lnTo>
                    <a:pt x="19076" y="662650"/>
                  </a:lnTo>
                  <a:cubicBezTo>
                    <a:pt x="8541" y="662650"/>
                    <a:pt x="0" y="654110"/>
                    <a:pt x="0" y="643574"/>
                  </a:cubicBezTo>
                  <a:lnTo>
                    <a:pt x="0" y="19076"/>
                  </a:lnTo>
                  <a:cubicBezTo>
                    <a:pt x="0" y="14017"/>
                    <a:pt x="2010" y="9165"/>
                    <a:pt x="5587" y="5587"/>
                  </a:cubicBezTo>
                  <a:cubicBezTo>
                    <a:pt x="9165" y="2010"/>
                    <a:pt x="14017" y="0"/>
                    <a:pt x="1907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1319" r="0" b="-7131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53001" y="3725410"/>
            <a:ext cx="10237339" cy="14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35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Delivery reliability varies significantly by shipment mode, vendor, and geography, with clear cost–service tradeoffs.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3940" y="8593455"/>
            <a:ext cx="8620053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Why This Matters: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Reliability improvements are achievable, but not without cost or process tradeoffs.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3940" y="5327411"/>
            <a:ext cx="8692541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i="true">
                <a:solidFill>
                  <a:srgbClr val="F1302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Air shipments achieve the highest on-time performance but at materially higher cost.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i="true">
                <a:solidFill>
                  <a:srgbClr val="F1302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SCMS-managed RDC shipments underperform relative to other vendors.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i="true">
                <a:solidFill>
                  <a:srgbClr val="F1302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Several high-volume African countries combine elevated volume with below-average on-time delivery.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3682"/>
            <a:ext cx="16230600" cy="5246370"/>
            <a:chOff x="0" y="0"/>
            <a:chExt cx="4244067" cy="1371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4069" cy="1371850"/>
            </a:xfrm>
            <a:custGeom>
              <a:avLst/>
              <a:gdLst/>
              <a:ahLst/>
              <a:cxnLst/>
              <a:rect r="r" b="b" t="t" l="l"/>
              <a:pathLst>
                <a:path h="1371850" w="4244069">
                  <a:moveTo>
                    <a:pt x="43083" y="1005039"/>
                  </a:moveTo>
                  <a:lnTo>
                    <a:pt x="320782" y="1315471"/>
                  </a:lnTo>
                  <a:cubicBezTo>
                    <a:pt x="352873" y="1351345"/>
                    <a:pt x="398727" y="1371849"/>
                    <a:pt x="446860" y="1371850"/>
                  </a:cubicBezTo>
                  <a:lnTo>
                    <a:pt x="707718" y="1371850"/>
                  </a:lnTo>
                  <a:cubicBezTo>
                    <a:pt x="752583" y="1371850"/>
                    <a:pt x="795610" y="1354027"/>
                    <a:pt x="827335" y="1322303"/>
                  </a:cubicBezTo>
                  <a:cubicBezTo>
                    <a:pt x="859059" y="1290578"/>
                    <a:pt x="876882" y="1247551"/>
                    <a:pt x="876882" y="1202686"/>
                  </a:cubicBezTo>
                  <a:lnTo>
                    <a:pt x="876882" y="1126039"/>
                  </a:lnTo>
                  <a:cubicBezTo>
                    <a:pt x="876882" y="1032612"/>
                    <a:pt x="952619" y="956875"/>
                    <a:pt x="1046046" y="956875"/>
                  </a:cubicBezTo>
                  <a:lnTo>
                    <a:pt x="4074905" y="956875"/>
                  </a:lnTo>
                  <a:cubicBezTo>
                    <a:pt x="4168332" y="956875"/>
                    <a:pt x="4244069" y="881137"/>
                    <a:pt x="4244069" y="787711"/>
                  </a:cubicBezTo>
                  <a:lnTo>
                    <a:pt x="4244069" y="169164"/>
                  </a:lnTo>
                  <a:cubicBezTo>
                    <a:pt x="4244069" y="124299"/>
                    <a:pt x="4226247" y="81271"/>
                    <a:pt x="4194522" y="49547"/>
                  </a:cubicBezTo>
                  <a:cubicBezTo>
                    <a:pt x="4162798" y="17823"/>
                    <a:pt x="4119770" y="0"/>
                    <a:pt x="4074905" y="0"/>
                  </a:cubicBezTo>
                  <a:lnTo>
                    <a:pt x="169164" y="0"/>
                  </a:lnTo>
                  <a:cubicBezTo>
                    <a:pt x="75737" y="0"/>
                    <a:pt x="0" y="75737"/>
                    <a:pt x="0" y="169164"/>
                  </a:cubicBezTo>
                  <a:lnTo>
                    <a:pt x="0" y="892256"/>
                  </a:lnTo>
                  <a:cubicBezTo>
                    <a:pt x="0" y="933870"/>
                    <a:pt x="15339" y="974024"/>
                    <a:pt x="43083" y="1005039"/>
                  </a:cubicBezTo>
                  <a:close/>
                </a:path>
              </a:pathLst>
            </a:custGeom>
            <a:blipFill>
              <a:blip r:embed="rId2"/>
              <a:stretch>
                <a:fillRect l="0" t="-36904" r="0" b="-3690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77331" y="5892482"/>
            <a:ext cx="4282815" cy="3849460"/>
            <a:chOff x="0" y="0"/>
            <a:chExt cx="1127984" cy="1013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984" cy="1013849"/>
            </a:xfrm>
            <a:custGeom>
              <a:avLst/>
              <a:gdLst/>
              <a:ahLst/>
              <a:cxnLst/>
              <a:rect r="r" b="b" t="t" l="l"/>
              <a:pathLst>
                <a:path h="1013849" w="1127984">
                  <a:moveTo>
                    <a:pt x="63268" y="0"/>
                  </a:moveTo>
                  <a:lnTo>
                    <a:pt x="1064716" y="0"/>
                  </a:lnTo>
                  <a:cubicBezTo>
                    <a:pt x="1099658" y="0"/>
                    <a:pt x="1127984" y="28326"/>
                    <a:pt x="1127984" y="63268"/>
                  </a:cubicBezTo>
                  <a:lnTo>
                    <a:pt x="1127984" y="950581"/>
                  </a:lnTo>
                  <a:cubicBezTo>
                    <a:pt x="1127984" y="985523"/>
                    <a:pt x="1099658" y="1013849"/>
                    <a:pt x="1064716" y="1013849"/>
                  </a:cubicBezTo>
                  <a:lnTo>
                    <a:pt x="63268" y="1013849"/>
                  </a:lnTo>
                  <a:cubicBezTo>
                    <a:pt x="28326" y="1013849"/>
                    <a:pt x="0" y="985523"/>
                    <a:pt x="0" y="950581"/>
                  </a:cubicBezTo>
                  <a:lnTo>
                    <a:pt x="0" y="63268"/>
                  </a:lnTo>
                  <a:cubicBezTo>
                    <a:pt x="0" y="28326"/>
                    <a:pt x="28326" y="0"/>
                    <a:pt x="63268" y="0"/>
                  </a:cubicBezTo>
                  <a:close/>
                </a:path>
              </a:pathLst>
            </a:custGeom>
            <a:solidFill>
              <a:srgbClr val="F1302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127984" cy="1013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675020" y="4263707"/>
            <a:ext cx="12867345" cy="181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How reliable is delivery performance across shipment modes, vendors, and countries — and what tradeoffs exist between cost and service?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89922" y="6486501"/>
            <a:ext cx="13386363" cy="263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Scope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99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Shipment-level delivery records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99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Focus on: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lang="en-US" sz="2499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On-time delivery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lang="en-US" sz="2499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Delivery delay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lang="en-US" sz="2499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Logistics cost efficiency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2456" y="5895067"/>
            <a:ext cx="3512564" cy="37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Exclusions: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Shipments missing scheduled delivery dates excluded from SLA metrics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Freight and weight costs evaluated on first-line shipment records only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2700" y="9662525"/>
            <a:ext cx="19175261" cy="2767554"/>
            <a:chOff x="0" y="0"/>
            <a:chExt cx="5050275" cy="728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275" cy="728903"/>
            </a:xfrm>
            <a:custGeom>
              <a:avLst/>
              <a:gdLst/>
              <a:ahLst/>
              <a:cxnLst/>
              <a:rect r="r" b="b" t="t" l="l"/>
              <a:pathLst>
                <a:path h="728903" w="5050275">
                  <a:moveTo>
                    <a:pt x="8882" y="0"/>
                  </a:moveTo>
                  <a:lnTo>
                    <a:pt x="5041392" y="0"/>
                  </a:lnTo>
                  <a:cubicBezTo>
                    <a:pt x="5043748" y="0"/>
                    <a:pt x="5046008" y="936"/>
                    <a:pt x="5047673" y="2602"/>
                  </a:cubicBezTo>
                  <a:cubicBezTo>
                    <a:pt x="5049339" y="4267"/>
                    <a:pt x="5050275" y="6527"/>
                    <a:pt x="5050275" y="8882"/>
                  </a:cubicBezTo>
                  <a:lnTo>
                    <a:pt x="5050275" y="720021"/>
                  </a:lnTo>
                  <a:cubicBezTo>
                    <a:pt x="5050275" y="722376"/>
                    <a:pt x="5049339" y="724636"/>
                    <a:pt x="5047673" y="726302"/>
                  </a:cubicBezTo>
                  <a:cubicBezTo>
                    <a:pt x="5046008" y="727967"/>
                    <a:pt x="5043748" y="728903"/>
                    <a:pt x="5041392" y="728903"/>
                  </a:cubicBezTo>
                  <a:lnTo>
                    <a:pt x="8882" y="728903"/>
                  </a:lnTo>
                  <a:cubicBezTo>
                    <a:pt x="3977" y="728903"/>
                    <a:pt x="0" y="724926"/>
                    <a:pt x="0" y="720021"/>
                  </a:cubicBezTo>
                  <a:lnTo>
                    <a:pt x="0" y="8882"/>
                  </a:lnTo>
                  <a:cubicBezTo>
                    <a:pt x="0" y="6527"/>
                    <a:pt x="936" y="4267"/>
                    <a:pt x="2602" y="2602"/>
                  </a:cubicBezTo>
                  <a:cubicBezTo>
                    <a:pt x="4267" y="936"/>
                    <a:pt x="6527" y="0"/>
                    <a:pt x="8882" y="0"/>
                  </a:cubicBezTo>
                  <a:close/>
                </a:path>
              </a:pathLst>
            </a:custGeom>
            <a:solidFill>
              <a:srgbClr val="F13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050275" cy="728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065938"/>
            <a:ext cx="18288000" cy="1834733"/>
          </a:xfrm>
          <a:custGeom>
            <a:avLst/>
            <a:gdLst/>
            <a:ahLst/>
            <a:cxnLst/>
            <a:rect r="r" b="b" t="t" l="l"/>
            <a:pathLst>
              <a:path h="1834733" w="18288000">
                <a:moveTo>
                  <a:pt x="0" y="0"/>
                </a:moveTo>
                <a:lnTo>
                  <a:pt x="18288000" y="0"/>
                </a:lnTo>
                <a:lnTo>
                  <a:pt x="18288000" y="1834734"/>
                </a:lnTo>
                <a:lnTo>
                  <a:pt x="0" y="183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4" t="0" r="-249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9048" y="538656"/>
            <a:ext cx="13601344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Key Performance Indicators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1439" y="5686425"/>
            <a:ext cx="1805656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Total Shipments | </a:t>
            </a: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On-Time Delivery % | Average Delivery Delay (Days) | Total</a:t>
            </a: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Logistics Cost | Cost per Unit</a:t>
            </a: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8074" y="4392930"/>
            <a:ext cx="14551852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KPIs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3328" y="6654165"/>
            <a:ext cx="1336990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On-Time Delivery %:</a:t>
            </a: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 Delivered on or before scheduled delivery date. </a:t>
            </a:r>
          </a:p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Cost</a:t>
            </a: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per</a:t>
            </a: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Unit:</a:t>
            </a: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 Total logistics cost ÷ units shipped.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1541" y="1968972"/>
            <a:ext cx="9806459" cy="7815949"/>
          </a:xfrm>
          <a:custGeom>
            <a:avLst/>
            <a:gdLst/>
            <a:ahLst/>
            <a:cxnLst/>
            <a:rect r="r" b="b" t="t" l="l"/>
            <a:pathLst>
              <a:path h="7815949" w="9806459">
                <a:moveTo>
                  <a:pt x="0" y="0"/>
                </a:moveTo>
                <a:lnTo>
                  <a:pt x="9806459" y="0"/>
                </a:lnTo>
                <a:lnTo>
                  <a:pt x="9806459" y="7815949"/>
                </a:lnTo>
                <a:lnTo>
                  <a:pt x="0" y="7815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628" y="538656"/>
            <a:ext cx="17660744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Delivery Reliability by Shipment Mode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3172" y="5076825"/>
            <a:ext cx="8115300" cy="3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See: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Air shipments are the most reliable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Truck and Ocean shipments show lower on-time performance</a:t>
            </a:r>
          </a:p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Interpretation: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Faster modes improve service levels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Reliability gains come with increased cost exposure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172" y="3108088"/>
            <a:ext cx="8115300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Insight:</a:t>
            </a: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Shipment mode is a primary driver of delivery reliability.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7440" y="6897508"/>
            <a:ext cx="21953879" cy="2360792"/>
            <a:chOff x="0" y="0"/>
            <a:chExt cx="5782092" cy="6217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82092" cy="621772"/>
            </a:xfrm>
            <a:custGeom>
              <a:avLst/>
              <a:gdLst/>
              <a:ahLst/>
              <a:cxnLst/>
              <a:rect r="r" b="b" t="t" l="l"/>
              <a:pathLst>
                <a:path h="621772" w="5782092">
                  <a:moveTo>
                    <a:pt x="0" y="0"/>
                  </a:moveTo>
                  <a:lnTo>
                    <a:pt x="5782092" y="0"/>
                  </a:lnTo>
                  <a:lnTo>
                    <a:pt x="5782092" y="621772"/>
                  </a:lnTo>
                  <a:lnTo>
                    <a:pt x="0" y="621772"/>
                  </a:lnTo>
                  <a:close/>
                </a:path>
              </a:pathLst>
            </a:custGeom>
            <a:solidFill>
              <a:srgbClr val="F13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782092" cy="621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242917"/>
            <a:ext cx="10935962" cy="7722472"/>
          </a:xfrm>
          <a:custGeom>
            <a:avLst/>
            <a:gdLst/>
            <a:ahLst/>
            <a:cxnLst/>
            <a:rect r="r" b="b" t="t" l="l"/>
            <a:pathLst>
              <a:path h="7722472" w="10935962">
                <a:moveTo>
                  <a:pt x="0" y="0"/>
                </a:moveTo>
                <a:lnTo>
                  <a:pt x="10935962" y="0"/>
                </a:lnTo>
                <a:lnTo>
                  <a:pt x="10935962" y="7722472"/>
                </a:lnTo>
                <a:lnTo>
                  <a:pt x="0" y="772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4984" y="1057275"/>
            <a:ext cx="15558032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Vendor Performance Risk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9656" y="3850042"/>
            <a:ext cx="7598304" cy="252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4"/>
              </a:lnSpc>
            </a:pPr>
            <a:r>
              <a:rPr lang="en-US" sz="2402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Insight:</a:t>
            </a:r>
          </a:p>
          <a:p>
            <a:pPr algn="just">
              <a:lnSpc>
                <a:spcPts val="3364"/>
              </a:lnSpc>
            </a:pPr>
            <a:r>
              <a:rPr lang="en-US" sz="2402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Delivery reliability varies materially by vendor.</a:t>
            </a:r>
          </a:p>
          <a:p>
            <a:pPr algn="just">
              <a:lnSpc>
                <a:spcPts val="3364"/>
              </a:lnSpc>
            </a:pPr>
            <a:r>
              <a:rPr lang="en-US" sz="2402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2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What We See</a:t>
            </a:r>
          </a:p>
          <a:p>
            <a:pPr algn="just" marL="518796" indent="-259398" lvl="1">
              <a:lnSpc>
                <a:spcPts val="3364"/>
              </a:lnSpc>
              <a:buFont typeface="Arial"/>
              <a:buChar char="•"/>
            </a:pPr>
            <a:r>
              <a:rPr lang="en-US" sz="2402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SCMS-managed RDC shipments exhibit lower on-time performance</a:t>
            </a:r>
          </a:p>
          <a:p>
            <a:pPr algn="just" marL="518796" indent="-259398" lvl="1">
              <a:lnSpc>
                <a:spcPts val="3364"/>
              </a:lnSpc>
              <a:buFont typeface="Arial"/>
              <a:buChar char="•"/>
            </a:pPr>
            <a:r>
              <a:rPr lang="en-US" sz="2402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Other vendors perform more consistently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87107" y="6993959"/>
            <a:ext cx="6760853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Interpretation: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RDC processes may introduce operational or documentation delays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Vendor-level performance review is warranted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4182" y="4993458"/>
            <a:ext cx="22118689" cy="300084"/>
            <a:chOff x="0" y="0"/>
            <a:chExt cx="5825498" cy="790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25498" cy="79034"/>
            </a:xfrm>
            <a:custGeom>
              <a:avLst/>
              <a:gdLst/>
              <a:ahLst/>
              <a:cxnLst/>
              <a:rect r="r" b="b" t="t" l="l"/>
              <a:pathLst>
                <a:path h="79034" w="5825498">
                  <a:moveTo>
                    <a:pt x="0" y="0"/>
                  </a:moveTo>
                  <a:lnTo>
                    <a:pt x="5825498" y="0"/>
                  </a:lnTo>
                  <a:lnTo>
                    <a:pt x="5825498" y="79034"/>
                  </a:lnTo>
                  <a:lnTo>
                    <a:pt x="0" y="79034"/>
                  </a:lnTo>
                  <a:close/>
                </a:path>
              </a:pathLst>
            </a:custGeom>
            <a:solidFill>
              <a:srgbClr val="F13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825498" cy="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4475" y="5500010"/>
            <a:ext cx="18013525" cy="4623667"/>
          </a:xfrm>
          <a:custGeom>
            <a:avLst/>
            <a:gdLst/>
            <a:ahLst/>
            <a:cxnLst/>
            <a:rect r="r" b="b" t="t" l="l"/>
            <a:pathLst>
              <a:path h="4623667" w="18013525">
                <a:moveTo>
                  <a:pt x="0" y="0"/>
                </a:moveTo>
                <a:lnTo>
                  <a:pt x="18013525" y="0"/>
                </a:lnTo>
                <a:lnTo>
                  <a:pt x="18013525" y="4623667"/>
                </a:lnTo>
                <a:lnTo>
                  <a:pt x="0" y="4623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12" r="0" b="-591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2222" y="313508"/>
            <a:ext cx="15558032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Geographic Risk Concentration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2070" y="2263593"/>
            <a:ext cx="14478336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See: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Countries such as Côte d’Ivoire, DRC, Nigeria, Tanzania, and Zambia show: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High shipment volumes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Below-average on-time delivery</a:t>
            </a: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Interpretation: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These lanes represent the greatest opportunity for targeted intervention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2070" y="1276803"/>
            <a:ext cx="1447833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Insight:</a:t>
            </a: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Delivery risk is concentrated in specific high-volume countries.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2577" y="7853764"/>
            <a:ext cx="2302131" cy="2001335"/>
            <a:chOff x="0" y="0"/>
            <a:chExt cx="606323" cy="5271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6323" cy="527101"/>
            </a:xfrm>
            <a:custGeom>
              <a:avLst/>
              <a:gdLst/>
              <a:ahLst/>
              <a:cxnLst/>
              <a:rect r="r" b="b" t="t" l="l"/>
              <a:pathLst>
                <a:path h="527101" w="606323">
                  <a:moveTo>
                    <a:pt x="171510" y="0"/>
                  </a:moveTo>
                  <a:lnTo>
                    <a:pt x="434813" y="0"/>
                  </a:lnTo>
                  <a:cubicBezTo>
                    <a:pt x="529535" y="0"/>
                    <a:pt x="606323" y="76788"/>
                    <a:pt x="606323" y="171510"/>
                  </a:cubicBezTo>
                  <a:lnTo>
                    <a:pt x="606323" y="355591"/>
                  </a:lnTo>
                  <a:cubicBezTo>
                    <a:pt x="606323" y="450313"/>
                    <a:pt x="529535" y="527101"/>
                    <a:pt x="434813" y="527101"/>
                  </a:cubicBezTo>
                  <a:lnTo>
                    <a:pt x="171510" y="527101"/>
                  </a:lnTo>
                  <a:cubicBezTo>
                    <a:pt x="76788" y="527101"/>
                    <a:pt x="0" y="450313"/>
                    <a:pt x="0" y="355591"/>
                  </a:cubicBezTo>
                  <a:lnTo>
                    <a:pt x="0" y="171510"/>
                  </a:lnTo>
                  <a:cubicBezTo>
                    <a:pt x="0" y="76788"/>
                    <a:pt x="76788" y="0"/>
                    <a:pt x="171510" y="0"/>
                  </a:cubicBezTo>
                  <a:close/>
                </a:path>
              </a:pathLst>
            </a:custGeom>
            <a:solidFill>
              <a:srgbClr val="F130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606323" cy="52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42170" y="7853764"/>
            <a:ext cx="2302131" cy="2001335"/>
            <a:chOff x="0" y="0"/>
            <a:chExt cx="606323" cy="5271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6323" cy="527101"/>
            </a:xfrm>
            <a:custGeom>
              <a:avLst/>
              <a:gdLst/>
              <a:ahLst/>
              <a:cxnLst/>
              <a:rect r="r" b="b" t="t" l="l"/>
              <a:pathLst>
                <a:path h="527101" w="606323">
                  <a:moveTo>
                    <a:pt x="171510" y="0"/>
                  </a:moveTo>
                  <a:lnTo>
                    <a:pt x="434813" y="0"/>
                  </a:lnTo>
                  <a:cubicBezTo>
                    <a:pt x="529535" y="0"/>
                    <a:pt x="606323" y="76788"/>
                    <a:pt x="606323" y="171510"/>
                  </a:cubicBezTo>
                  <a:lnTo>
                    <a:pt x="606323" y="355591"/>
                  </a:lnTo>
                  <a:cubicBezTo>
                    <a:pt x="606323" y="450313"/>
                    <a:pt x="529535" y="527101"/>
                    <a:pt x="434813" y="527101"/>
                  </a:cubicBezTo>
                  <a:lnTo>
                    <a:pt x="171510" y="527101"/>
                  </a:lnTo>
                  <a:cubicBezTo>
                    <a:pt x="76788" y="527101"/>
                    <a:pt x="0" y="450313"/>
                    <a:pt x="0" y="355591"/>
                  </a:cubicBezTo>
                  <a:lnTo>
                    <a:pt x="0" y="171510"/>
                  </a:lnTo>
                  <a:cubicBezTo>
                    <a:pt x="0" y="76788"/>
                    <a:pt x="76788" y="0"/>
                    <a:pt x="171510" y="0"/>
                  </a:cubicBezTo>
                  <a:close/>
                </a:path>
              </a:pathLst>
            </a:custGeom>
            <a:solidFill>
              <a:srgbClr val="F130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606323" cy="52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55689" y="8024387"/>
            <a:ext cx="875093" cy="1093866"/>
          </a:xfrm>
          <a:custGeom>
            <a:avLst/>
            <a:gdLst/>
            <a:ahLst/>
            <a:cxnLst/>
            <a:rect r="r" b="b" t="t" l="l"/>
            <a:pathLst>
              <a:path h="1093866" w="875093">
                <a:moveTo>
                  <a:pt x="0" y="0"/>
                </a:moveTo>
                <a:lnTo>
                  <a:pt x="875093" y="0"/>
                </a:lnTo>
                <a:lnTo>
                  <a:pt x="875093" y="1093866"/>
                </a:lnTo>
                <a:lnTo>
                  <a:pt x="0" y="109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68715" y="4270816"/>
            <a:ext cx="12419285" cy="4379448"/>
          </a:xfrm>
          <a:custGeom>
            <a:avLst/>
            <a:gdLst/>
            <a:ahLst/>
            <a:cxnLst/>
            <a:rect r="r" b="b" t="t" l="l"/>
            <a:pathLst>
              <a:path h="4379448" w="12419285">
                <a:moveTo>
                  <a:pt x="0" y="0"/>
                </a:moveTo>
                <a:lnTo>
                  <a:pt x="12419285" y="0"/>
                </a:lnTo>
                <a:lnTo>
                  <a:pt x="12419285" y="4379449"/>
                </a:lnTo>
                <a:lnTo>
                  <a:pt x="0" y="4379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8" r="0" b="-90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2954" y="823558"/>
            <a:ext cx="15583033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Cost vs Reliability Tradeoff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29524" y="8628598"/>
            <a:ext cx="998856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Interpretation: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Reliability can be “bought,” but not efficiently across all lanes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9419" y="2682926"/>
            <a:ext cx="5824480" cy="37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Insight:</a:t>
            </a:r>
          </a:p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Higher logistics spend is associated with improved reliability — but with diminishing returns.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What We See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Air shipments cluster at higher cost and higher reliability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Lower-cost modes exhibit wider reliability variation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9530" y="9277350"/>
            <a:ext cx="1708226" cy="495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sz="190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Shipment</a:t>
            </a:r>
          </a:p>
          <a:p>
            <a:pPr algn="ctr">
              <a:lnSpc>
                <a:spcPts val="1826"/>
              </a:lnSpc>
            </a:pPr>
            <a:r>
              <a:rPr lang="en-US" sz="190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Reliability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41659" y="9277350"/>
            <a:ext cx="1703153" cy="49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896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Cost Optimization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87569" y="7985246"/>
            <a:ext cx="1172148" cy="1172148"/>
          </a:xfrm>
          <a:custGeom>
            <a:avLst/>
            <a:gdLst/>
            <a:ahLst/>
            <a:cxnLst/>
            <a:rect r="r" b="b" t="t" l="l"/>
            <a:pathLst>
              <a:path h="1172148" w="1172148">
                <a:moveTo>
                  <a:pt x="0" y="0"/>
                </a:moveTo>
                <a:lnTo>
                  <a:pt x="1172148" y="0"/>
                </a:lnTo>
                <a:lnTo>
                  <a:pt x="1172148" y="1172148"/>
                </a:lnTo>
                <a:lnTo>
                  <a:pt x="0" y="117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23473" y="-342792"/>
            <a:ext cx="12271654" cy="11252244"/>
          </a:xfrm>
          <a:custGeom>
            <a:avLst/>
            <a:gdLst/>
            <a:ahLst/>
            <a:cxnLst/>
            <a:rect r="r" b="b" t="t" l="l"/>
            <a:pathLst>
              <a:path h="11252244" w="12271654">
                <a:moveTo>
                  <a:pt x="0" y="0"/>
                </a:moveTo>
                <a:lnTo>
                  <a:pt x="12271654" y="0"/>
                </a:lnTo>
                <a:lnTo>
                  <a:pt x="12271654" y="11252244"/>
                </a:lnTo>
                <a:lnTo>
                  <a:pt x="0" y="11252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740" t="0" r="-24429" b="-887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70627" y="5885025"/>
            <a:ext cx="4888673" cy="4916325"/>
            <a:chOff x="0" y="0"/>
            <a:chExt cx="1287552" cy="1294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7552" cy="1294835"/>
            </a:xfrm>
            <a:custGeom>
              <a:avLst/>
              <a:gdLst/>
              <a:ahLst/>
              <a:cxnLst/>
              <a:rect r="r" b="b" t="t" l="l"/>
              <a:pathLst>
                <a:path h="1294835" w="1287552">
                  <a:moveTo>
                    <a:pt x="80766" y="0"/>
                  </a:moveTo>
                  <a:lnTo>
                    <a:pt x="1206786" y="0"/>
                  </a:lnTo>
                  <a:cubicBezTo>
                    <a:pt x="1251392" y="0"/>
                    <a:pt x="1287552" y="36160"/>
                    <a:pt x="1287552" y="80766"/>
                  </a:cubicBezTo>
                  <a:lnTo>
                    <a:pt x="1287552" y="1214069"/>
                  </a:lnTo>
                  <a:cubicBezTo>
                    <a:pt x="1287552" y="1258674"/>
                    <a:pt x="1251392" y="1294835"/>
                    <a:pt x="1206786" y="1294835"/>
                  </a:cubicBezTo>
                  <a:lnTo>
                    <a:pt x="80766" y="1294835"/>
                  </a:lnTo>
                  <a:cubicBezTo>
                    <a:pt x="36160" y="1294835"/>
                    <a:pt x="0" y="1258674"/>
                    <a:pt x="0" y="1214069"/>
                  </a:cubicBezTo>
                  <a:lnTo>
                    <a:pt x="0" y="80766"/>
                  </a:lnTo>
                  <a:cubicBezTo>
                    <a:pt x="0" y="36160"/>
                    <a:pt x="36160" y="0"/>
                    <a:pt x="80766" y="0"/>
                  </a:cubicBezTo>
                  <a:close/>
                </a:path>
              </a:pathLst>
            </a:custGeom>
            <a:solidFill>
              <a:srgbClr val="F130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287552" cy="1294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57275"/>
            <a:ext cx="9752562" cy="197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What This Means for Decision-Makers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77239"/>
            <a:ext cx="8758803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Blanket shifts to faster shipment modes are not cost-effective</a:t>
            </a: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F13026"/>
                </a:solidFill>
                <a:latin typeface="Poppins Bold"/>
                <a:ea typeface="Poppins Bold"/>
                <a:cs typeface="Poppins Bold"/>
                <a:sym typeface="Poppins Bold"/>
              </a:rPr>
              <a:t>Reliability improvements should be: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Selective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Lane-specific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13026"/>
                </a:solidFill>
                <a:latin typeface="Poppins"/>
                <a:ea typeface="Poppins"/>
                <a:cs typeface="Poppins"/>
                <a:sym typeface="Poppins"/>
              </a:rPr>
              <a:t>Volume-aware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662753" y="7169655"/>
            <a:ext cx="4304421" cy="168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3"/>
              </a:lnSpc>
            </a:pPr>
            <a:r>
              <a:rPr lang="en-US" b="true" sz="2395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Risk Areas:</a:t>
            </a:r>
          </a:p>
          <a:p>
            <a:pPr algn="ctr">
              <a:lnSpc>
                <a:spcPts val="3353"/>
              </a:lnSpc>
            </a:pPr>
            <a:r>
              <a:rPr lang="en-US" sz="239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RDC-managed shipments</a:t>
            </a:r>
          </a:p>
          <a:p>
            <a:pPr algn="ctr">
              <a:lnSpc>
                <a:spcPts val="3353"/>
              </a:lnSpc>
            </a:pPr>
            <a:r>
              <a:rPr lang="en-US" sz="239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High-volume African delivery corridors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19074"/>
            <a:ext cx="857304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b="true" sz="2799" i="true">
                <a:solidFill>
                  <a:srgbClr val="F13026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Key Implications: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DAG_Rg552-0</dc:identifier>
  <dcterms:modified xsi:type="dcterms:W3CDTF">2011-08-01T06:04:30Z</dcterms:modified>
  <cp:revision>1</cp:revision>
  <dc:title>Orange and White Modern Logistic Supply Chain Presentation</dc:title>
</cp:coreProperties>
</file>